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9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2483660130719E-2"/>
          <c:y val="4.3795620437956206E-2"/>
          <c:w val="0.41176470588235292"/>
          <c:h val="0.9197080291970802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حکم بودجه ای وغیر بودجه ای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274-4EBF-AAB1-E897BD6239A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0274-4EBF-AAB1-E897BD6239AB}"/>
              </c:ext>
            </c:extLst>
          </c:dPt>
          <c:dLbls>
            <c:dLbl>
              <c:idx val="0"/>
              <c:layout>
                <c:manualLayout>
                  <c:x val="-4.5585662086356851E-2"/>
                  <c:y val="-0.161118167710787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74-4EBF-AAB1-E897BD6239AB}"/>
                </c:ext>
              </c:extLst>
            </c:dLbl>
            <c:dLbl>
              <c:idx val="1"/>
              <c:layout>
                <c:manualLayout>
                  <c:x val="2.629277957902321E-2"/>
                  <c:y val="8.86068164837059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274-4EBF-AAB1-E897BD6239A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93.8 درصد حکم دارای  ماهیت  بودجه ای </c:v>
                </c:pt>
                <c:pt idx="1">
                  <c:v>6.2 درصد حکم غیر بودجه ای 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0.93799999999999994</c:v>
                </c:pt>
                <c:pt idx="1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74-4EBF-AAB1-E897BD6239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798539704595749"/>
          <c:y val="0.32515431921374793"/>
          <c:w val="0.50870812104369312"/>
          <c:h val="0.32768808552215645"/>
        </c:manualLayout>
      </c:layout>
      <c:overlay val="0"/>
      <c:txPr>
        <a:bodyPr/>
        <a:lstStyle/>
        <a:p>
          <a:pPr algn="justLow">
            <a:defRPr sz="1800" b="1">
              <a:cs typeface="B Mitra" panose="00000400000000000000" pitchFamily="2" charset="-78"/>
            </a:defRPr>
          </a:pPr>
          <a:endParaRPr lang="fa-IR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fa-I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44134867756913E-2"/>
          <c:y val="0.04"/>
          <c:w val="0.44551282051282054"/>
          <c:h val="0.926666666666666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حکم بودجه ای وغیر بودجه ای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C01-409B-BC1D-FBBC2839FF3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6C01-409B-BC1D-FBBC2839FF34}"/>
              </c:ext>
            </c:extLst>
          </c:dPt>
          <c:dLbls>
            <c:dLbl>
              <c:idx val="0"/>
              <c:layout>
                <c:manualLayout>
                  <c:x val="-0.10903593781546538"/>
                  <c:y val="0.242945406824146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C01-409B-BC1D-FBBC2839FF34}"/>
                </c:ext>
              </c:extLst>
            </c:dLbl>
            <c:dLbl>
              <c:idx val="1"/>
              <c:layout>
                <c:manualLayout>
                  <c:x val="9.2940642035130222E-2"/>
                  <c:y val="-0.273333333333333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01-409B-BC1D-FBBC2839FF34}"/>
                </c:ext>
              </c:extLst>
            </c:dLbl>
            <c:dLbl>
              <c:idx val="2"/>
              <c:layout>
                <c:manualLayout>
                  <c:x val="7.6426282051282046E-2"/>
                  <c:y val="0.183245931758530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C01-409B-BC1D-FBBC2839FF3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28.4 درصد حکم به صورت کامل اجرا شده </c:v>
                </c:pt>
                <c:pt idx="1">
                  <c:v>54.9 درصد حکم به صورت ناقص اجرا شه </c:v>
                </c:pt>
                <c:pt idx="2">
                  <c:v>16.7 درصد فاقد عملکرد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0.28399999999999997</c:v>
                </c:pt>
                <c:pt idx="1">
                  <c:v>0.54900000000000004</c:v>
                </c:pt>
                <c:pt idx="2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01-409B-BC1D-FBBC2839FF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9861334039975774"/>
          <c:y val="0.32515431921374793"/>
          <c:w val="0.48994864223702805"/>
          <c:h val="0.32768808552215645"/>
        </c:manualLayout>
      </c:layout>
      <c:overlay val="0"/>
      <c:txPr>
        <a:bodyPr/>
        <a:lstStyle/>
        <a:p>
          <a:pPr>
            <a:defRPr sz="1800" b="1">
              <a:cs typeface="B Mitra" panose="00000400000000000000" pitchFamily="2" charset="-78"/>
            </a:defRPr>
          </a:pPr>
          <a:endParaRPr lang="fa-IR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fa-I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20915032679739E-2"/>
          <c:y val="0.02"/>
          <c:w val="0.45424836601307189"/>
          <c:h val="0.926666666666666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حکم بودجه ای وغیر بودجه ای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0D2-4FAF-A4B3-DA29BF74481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50D2-4FAF-A4B3-DA29BF744811}"/>
              </c:ext>
            </c:extLst>
          </c:dPt>
          <c:dLbls>
            <c:dLbl>
              <c:idx val="0"/>
              <c:layout>
                <c:manualLayout>
                  <c:x val="-0.12609850239308329"/>
                  <c:y val="0.187767979002624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0D2-4FAF-A4B3-DA29BF744811}"/>
                </c:ext>
              </c:extLst>
            </c:dLbl>
            <c:dLbl>
              <c:idx val="1"/>
              <c:layout>
                <c:manualLayout>
                  <c:x val="-7.9916370747774176E-2"/>
                  <c:y val="-0.213333333333333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0D2-4FAF-A4B3-DA29BF744811}"/>
                </c:ext>
              </c:extLst>
            </c:dLbl>
            <c:dLbl>
              <c:idx val="2"/>
              <c:layout>
                <c:manualLayout>
                  <c:x val="8.8555529823477933E-2"/>
                  <c:y val="1.65792650918634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0D2-4FAF-A4B3-DA29BF744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a-IR" sz="1400" b="0" i="0" u="none" strike="noStrike" kern="1200" baseline="0">
                    <a:solidFill>
                      <a:srgbClr val="2F2B20"/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34.2 درصد حکم به طور کامل انجام شده </c:v>
                </c:pt>
                <c:pt idx="1">
                  <c:v>21.1 درصد حکم به صورت ناقص انجام شده</c:v>
                </c:pt>
                <c:pt idx="2">
                  <c:v>44.7 درصد حکم فاقد عملکرد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0.34200000000000003</c:v>
                </c:pt>
                <c:pt idx="1">
                  <c:v>0.21099999999999999</c:v>
                </c:pt>
                <c:pt idx="2">
                  <c:v>0.44700000000000001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D2-4FAF-A4B3-DA29BF74481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7168403581905205"/>
          <c:y val="0.24182099737532808"/>
          <c:w val="0.5201460295404251"/>
          <c:h val="0.474354855643044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lang="fa-IR" sz="2200" kern="1200">
          <a:solidFill>
            <a:schemeClr val="tx1"/>
          </a:solidFill>
          <a:latin typeface="+mn-lt"/>
          <a:ea typeface="+mn-ea"/>
          <a:cs typeface="B Mitra" panose="00000400000000000000" pitchFamily="2" charset="-78"/>
        </a:defRPr>
      </a:pPr>
      <a:endParaRPr lang="fa-I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2483660130719E-2"/>
          <c:y val="0.06"/>
          <c:w val="0.45424836601307189"/>
          <c:h val="0.926666666666666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حکم بودجه ای وغیر بودجه ای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232-4A94-887F-404DE5E3D1E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2232-4A94-887F-404DE5E3D1E4}"/>
              </c:ext>
            </c:extLst>
          </c:dPt>
          <c:dLbls>
            <c:dLbl>
              <c:idx val="0"/>
              <c:layout>
                <c:manualLayout>
                  <c:x val="-0.15714425402707022"/>
                  <c:y val="-0.115565354330708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232-4A94-887F-404DE5E3D1E4}"/>
                </c:ext>
              </c:extLst>
            </c:dLbl>
            <c:dLbl>
              <c:idx val="1"/>
              <c:layout>
                <c:manualLayout>
                  <c:x val="0.10845787658895578"/>
                  <c:y val="9.66666666666666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232-4A94-887F-404DE5E3D1E4}"/>
                </c:ext>
              </c:extLst>
            </c:dLbl>
            <c:dLbl>
              <c:idx val="2"/>
              <c:layout>
                <c:manualLayout>
                  <c:x val="0.15391500694766094"/>
                  <c:y val="7.99125984251969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32-4A94-887F-404DE5E3D1E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58 درصد حکم بر اساس لایحه دولت </c:v>
                </c:pt>
                <c:pt idx="1">
                  <c:v>42 درصد حکم بر اساس پیشنهاد نمایندگان مجلس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32-4A94-887F-404DE5E3D1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8965789202820237"/>
          <c:y val="0.24182099737532808"/>
          <c:w val="0.51034210797179769"/>
          <c:h val="0.47435485564304469"/>
        </c:manualLayout>
      </c:layout>
      <c:overlay val="0"/>
      <c:txPr>
        <a:bodyPr/>
        <a:lstStyle/>
        <a:p>
          <a:pPr>
            <a:defRPr sz="1600" b="1">
              <a:cs typeface="B Mitra" panose="00000400000000000000" pitchFamily="2" charset="-78"/>
            </a:defRPr>
          </a:pPr>
          <a:endParaRPr lang="fa-IR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fa-I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86006896196795E-2"/>
          <c:y val="0.04"/>
          <c:w val="0.45424836601307189"/>
          <c:h val="0.926666666666666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حکم بودجه ای وغیر بودجه ای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30E-4A3F-945F-603FFE2054A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330E-4A3F-945F-603FFE2054AF}"/>
              </c:ext>
            </c:extLst>
          </c:dPt>
          <c:dLbls>
            <c:dLbl>
              <c:idx val="0"/>
              <c:layout>
                <c:manualLayout>
                  <c:x val="-0.16368020173948844"/>
                  <c:y val="0.1211013123359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30E-4A3F-945F-603FFE2054AF}"/>
                </c:ext>
              </c:extLst>
            </c:dLbl>
            <c:dLbl>
              <c:idx val="1"/>
              <c:layout>
                <c:manualLayout>
                  <c:x val="0.11335983737326955"/>
                  <c:y val="-0.226666666666666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30E-4A3F-945F-603FFE2054AF}"/>
                </c:ext>
              </c:extLst>
            </c:dLbl>
            <c:dLbl>
              <c:idx val="2"/>
              <c:layout>
                <c:manualLayout>
                  <c:x val="0.12613722916988318"/>
                  <c:y val="0.20991259842519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30E-4A3F-945F-603FFE205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a-IR" sz="1400" b="0" i="0" u="none" strike="noStrike" kern="1200" baseline="0">
                    <a:solidFill>
                      <a:srgbClr val="2F2B20"/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40.3 درصد حکم به طور کامل انجام شده </c:v>
                </c:pt>
                <c:pt idx="1">
                  <c:v>35.2 درصد حکم به صورت ناقص انجام شده </c:v>
                </c:pt>
                <c:pt idx="2">
                  <c:v>24.5 درصد حکم فاقد علکرد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0.40300000000000002</c:v>
                </c:pt>
                <c:pt idx="1">
                  <c:v>0.35199999999999998</c:v>
                </c:pt>
                <c:pt idx="2">
                  <c:v>0.245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0E-4A3F-945F-603FFE2054A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9129187895630694"/>
          <c:y val="0.22848766404199475"/>
          <c:w val="0.50053818640317016"/>
          <c:h val="0.474354855643044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lang="fa-IR" sz="2200" kern="1200">
          <a:solidFill>
            <a:schemeClr val="tx1"/>
          </a:solidFill>
          <a:latin typeface="+mn-lt"/>
          <a:ea typeface="+mn-ea"/>
          <a:cs typeface="B Mitra" panose="00000400000000000000" pitchFamily="2" charset="-78"/>
        </a:defRPr>
      </a:pPr>
      <a:endParaRPr lang="fa-I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905563275178841E-3"/>
          <c:y val="0.04"/>
          <c:w val="0.45424836601307189"/>
          <c:h val="0.926666666666666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حکم بودجه ای وغیر بودجه ای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182-4D03-A4D0-6E4C3EB68E2D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9182-4D03-A4D0-6E4C3EB68E2D}"/>
              </c:ext>
            </c:extLst>
          </c:dPt>
          <c:dLbls>
            <c:dLbl>
              <c:idx val="0"/>
              <c:layout>
                <c:manualLayout>
                  <c:x val="-0.10649065925582832"/>
                  <c:y val="0.231101312335958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82-4D03-A4D0-6E4C3EB68E2D}"/>
                </c:ext>
              </c:extLst>
            </c:dLbl>
            <c:dLbl>
              <c:idx val="1"/>
              <c:layout>
                <c:manualLayout>
                  <c:x val="-7.5553239668570841E-3"/>
                  <c:y val="-0.229999999999999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182-4D03-A4D0-6E4C3EB68E2D}"/>
                </c:ext>
              </c:extLst>
            </c:dLbl>
            <c:dLbl>
              <c:idx val="2"/>
              <c:layout>
                <c:manualLayout>
                  <c:x val="0.1048953991045237"/>
                  <c:y val="0.203245931758530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182-4D03-A4D0-6E4C3EB68E2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26.1 درصد حکم به طور کامل انجام شده </c:v>
                </c:pt>
                <c:pt idx="1">
                  <c:v>50.4 درصد حکم به صورت ناقص انجام شده </c:v>
                </c:pt>
                <c:pt idx="2">
                  <c:v>23.5 درصد حکم فاقد علکرد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0.26100000000000001</c:v>
                </c:pt>
                <c:pt idx="1">
                  <c:v>0.504</c:v>
                </c:pt>
                <c:pt idx="2">
                  <c:v>0.23499999999999999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82-4D03-A4D0-6E4C3EB68E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7005004889094748"/>
          <c:y val="0.2618209973753281"/>
          <c:w val="0.52994995110905252"/>
          <c:h val="0.47435485564304469"/>
        </c:manualLayout>
      </c:layout>
      <c:overlay val="0"/>
      <c:txPr>
        <a:bodyPr/>
        <a:lstStyle/>
        <a:p>
          <a:pPr>
            <a:defRPr sz="1800" b="1">
              <a:cs typeface="B Mitra" panose="00000400000000000000" pitchFamily="2" charset="-78"/>
            </a:defRPr>
          </a:pPr>
          <a:endParaRPr lang="fa-IR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fa-I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592738407699041E-2"/>
          <c:y val="0.04"/>
          <c:w val="0.45424836601307189"/>
          <c:h val="0.926666666666666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حکم بودجه ای وغیر بودجه ای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2E9-4DA6-B5A2-F74EA87E504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A2E9-4DA6-B5A2-F74EA87E504B}"/>
              </c:ext>
            </c:extLst>
          </c:dPt>
          <c:dLbls>
            <c:dLbl>
              <c:idx val="0"/>
              <c:layout>
                <c:manualLayout>
                  <c:x val="-0.14080438474602439"/>
                  <c:y val="0.127767979002624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E9-4DA6-B5A2-F74EA87E504B}"/>
                </c:ext>
              </c:extLst>
            </c:dLbl>
            <c:dLbl>
              <c:idx val="1"/>
              <c:layout>
                <c:manualLayout>
                  <c:x val="-7.2914672430652028E-2"/>
                  <c:y val="-0.289999999999999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E9-4DA6-B5A2-F74EA87E504B}"/>
                </c:ext>
              </c:extLst>
            </c:dLbl>
            <c:dLbl>
              <c:idx val="2"/>
              <c:layout>
                <c:manualLayout>
                  <c:x val="7.8751608254850503E-2"/>
                  <c:y val="0.1332459317585301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2E9-4DA6-B5A2-F74EA87E50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a-IR" sz="1400" b="0" i="0" u="none" strike="noStrike" kern="1200" baseline="0">
                    <a:solidFill>
                      <a:srgbClr val="2F2B20"/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23.6 درصد فاقد علکرد</c:v>
                </c:pt>
                <c:pt idx="1">
                  <c:v>42.2 درصد به صورت کامل </c:v>
                </c:pt>
                <c:pt idx="2">
                  <c:v>34.2 درصد به صورت ناقص 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0.23599999999999999</c:v>
                </c:pt>
                <c:pt idx="1">
                  <c:v>0.42199999999999999</c:v>
                </c:pt>
                <c:pt idx="2">
                  <c:v>0.34200000000000003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E9-4DA6-B5A2-F74EA87E50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8965789202820237"/>
          <c:y val="0.24182099737532808"/>
          <c:w val="0.51034210797179769"/>
          <c:h val="0.474354855643044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lang="fa-IR" sz="2200" kern="1200">
          <a:solidFill>
            <a:schemeClr val="tx1"/>
          </a:solidFill>
          <a:latin typeface="+mn-lt"/>
          <a:ea typeface="+mn-ea"/>
          <a:cs typeface="B Mitra" panose="00000400000000000000" pitchFamily="2" charset="-78"/>
        </a:defRPr>
      </a:pPr>
      <a:endParaRPr lang="fa-I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2035921980341E-3"/>
          <c:y val="0.04"/>
          <c:w val="0.45424836601307189"/>
          <c:h val="0.926666666666666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حکم بودجه ای وغیر بودجه ای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4EE-4835-A0ED-6C6B7410DB7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C4EE-4835-A0ED-6C6B7410DB7F}"/>
              </c:ext>
            </c:extLst>
          </c:dPt>
          <c:dLbls>
            <c:dLbl>
              <c:idx val="0"/>
              <c:layout>
                <c:manualLayout>
                  <c:x val="-0.14570634553033818"/>
                  <c:y val="0.1544346456692913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4EE-4835-A0ED-6C6B7410DB7F}"/>
                </c:ext>
              </c:extLst>
            </c:dLbl>
            <c:dLbl>
              <c:idx val="1"/>
              <c:layout>
                <c:manualLayout>
                  <c:x val="7.4144151098759714E-2"/>
                  <c:y val="-0.250000000000000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4EE-4835-A0ED-6C6B7410DB7F}"/>
                </c:ext>
              </c:extLst>
            </c:dLbl>
            <c:dLbl>
              <c:idx val="2"/>
              <c:layout>
                <c:manualLayout>
                  <c:x val="0.10816337296073285"/>
                  <c:y val="0.189912598425196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4EE-4835-A0ED-6C6B7410DB7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34.3 درصد به طور کامل انجام شده </c:v>
                </c:pt>
                <c:pt idx="1">
                  <c:v>41.6 درصد به صورت ناقص انجام شده </c:v>
                </c:pt>
                <c:pt idx="2">
                  <c:v>24.1 درصد فاقد علکرد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0.34300000000000003</c:v>
                </c:pt>
                <c:pt idx="1">
                  <c:v>0.41599999999999998</c:v>
                </c:pt>
                <c:pt idx="2">
                  <c:v>0.24099999999999999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EE-4835-A0ED-6C6B7410DB7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798539704595749"/>
          <c:y val="0.24182099737532808"/>
          <c:w val="0.51034210797179769"/>
          <c:h val="0.47435485564304469"/>
        </c:manualLayout>
      </c:layout>
      <c:overlay val="0"/>
      <c:txPr>
        <a:bodyPr/>
        <a:lstStyle/>
        <a:p>
          <a:pPr>
            <a:defRPr sz="1800" b="1">
              <a:cs typeface="B Mitra" panose="00000400000000000000" pitchFamily="2" charset="-78"/>
            </a:defRPr>
          </a:pPr>
          <a:endParaRPr lang="fa-IR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fa-I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17027"/>
            <a:ext cx="5519420" cy="362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fa-IR" dirty="0">
                <a:cs typeface="B Mitra" panose="00000400000000000000" pitchFamily="2" charset="-78"/>
              </a:rPr>
              <a:t>تعداد 161 حکم تکراری است که از این تعداد 38 حکم فاقد عملکرد است و تعداد 68 </a:t>
            </a:r>
            <a:r>
              <a:rPr lang="fa-IR" dirty="0" smtClean="0">
                <a:cs typeface="B Mitra" panose="00000400000000000000" pitchFamily="2" charset="-78"/>
              </a:rPr>
              <a:t>حکم  </a:t>
            </a:r>
            <a:r>
              <a:rPr lang="fa-IR" dirty="0">
                <a:cs typeface="B Mitra" panose="00000400000000000000" pitchFamily="2" charset="-78"/>
              </a:rPr>
              <a:t>به صورت کامل و تعداد 55 حکم به صورت ناقص اجرا شده است.</a:t>
            </a:r>
            <a:endParaRPr lang="en-US" dirty="0">
              <a:cs typeface="B Mitra" panose="00000400000000000000" pitchFamily="2" charset="-78"/>
            </a:endParaRPr>
          </a:p>
          <a:p>
            <a:pPr algn="r"/>
            <a:endParaRPr lang="fa-I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32116383"/>
              </p:ext>
            </p:extLst>
          </p:nvPr>
        </p:nvGraphicFramePr>
        <p:xfrm>
          <a:off x="381000" y="2514600"/>
          <a:ext cx="7772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آمار و ارقام مربوط  به ساختار احکام بودجه 1398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943600"/>
            <a:ext cx="2161442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fa-IR" dirty="0">
                <a:cs typeface="B Mitra" panose="00000400000000000000" pitchFamily="2" charset="-78"/>
              </a:rPr>
              <a:t>از مجموع 274 جزء و بند و تبصره تعداد 94 به طور کامل اجرا شده ، </a:t>
            </a:r>
            <a:r>
              <a:rPr lang="fa-IR" dirty="0" smtClean="0">
                <a:cs typeface="B Mitra" panose="00000400000000000000" pitchFamily="2" charset="-78"/>
              </a:rPr>
              <a:t>تعداد 114 </a:t>
            </a:r>
            <a:r>
              <a:rPr lang="fa-IR" dirty="0">
                <a:cs typeface="B Mitra" panose="00000400000000000000" pitchFamily="2" charset="-78"/>
              </a:rPr>
              <a:t>به صورت ناقص اجرا شده و تعداد 66  فاقد عملکرد است.</a:t>
            </a:r>
            <a:endParaRPr lang="en-US" dirty="0">
              <a:cs typeface="B Mitra" panose="00000400000000000000" pitchFamily="2" charset="-78"/>
            </a:endParaRPr>
          </a:p>
          <a:p>
            <a:pPr algn="r"/>
            <a:endParaRPr lang="fa-I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97493156"/>
              </p:ext>
            </p:extLst>
          </p:nvPr>
        </p:nvGraphicFramePr>
        <p:xfrm>
          <a:off x="381000" y="2667000"/>
          <a:ext cx="7772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آمار و ارقام مربوط  به ساختار احکام بودجه 1398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867400"/>
            <a:ext cx="2057400" cy="8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8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عملکرد کلی بودجه 98 براساس اطلاعات عملکرد خزانه</a:t>
            </a:r>
            <a:r>
              <a:rPr lang="en-US" sz="3200" b="1" dirty="0">
                <a:cs typeface="B Mitra" panose="00000400000000000000" pitchFamily="2" charset="-78"/>
              </a:rPr>
              <a:t/>
            </a:r>
            <a:br>
              <a:rPr lang="en-US" sz="3200" b="1" dirty="0">
                <a:cs typeface="B Mitra" panose="00000400000000000000" pitchFamily="2" charset="-78"/>
              </a:rPr>
            </a:br>
            <a:endParaRPr lang="fa-IR" sz="3200" b="1" dirty="0">
              <a:cs typeface="B Mitra" panose="00000400000000000000" pitchFamily="2" charset="-78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86427"/>
              </p:ext>
            </p:extLst>
          </p:nvPr>
        </p:nvGraphicFramePr>
        <p:xfrm>
          <a:off x="914400" y="914396"/>
          <a:ext cx="6705600" cy="594098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43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469"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54604" marR="54604" marT="0" marB="0" anchor="b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4604" marR="54604" marT="0" marB="0" anchor="b"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4604" marR="54604" marT="0" marB="0" anchor="b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(</a:t>
                      </a:r>
                      <a:r>
                        <a:rPr lang="fa-IR" sz="700">
                          <a:effectLst/>
                        </a:rPr>
                        <a:t>مبالغ به میلیون ریال</a:t>
                      </a:r>
                      <a:r>
                        <a:rPr lang="en-US" sz="700">
                          <a:effectLst/>
                        </a:rPr>
                        <a:t>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0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عنوان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پیش بینی طبق قانون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وصولی طبق لیست خزانه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درصد تحقق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0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جمع کل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</a:rPr>
                        <a:t>٤,٤٨٥,٨١١,١٥٤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</a:rPr>
                        <a:t>٤,٣٤٦,٠٣٢,٠٤١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628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درآمدها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</a:rPr>
                        <a:t>٢,٣٨٩,٨٢٩,١٥١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</a:rPr>
                        <a:t>٢,١٧١,٦٤٦,٧٣٧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77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بخش اول: درآمدهای مالیاتی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1,725,367,502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1,608,435,304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93.2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947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بخش سوم - درآمدهای حاصل از مالکیت دولت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275,235,500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238,868,086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86.8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531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بخش چهارم - درآمدهای حاصل از فروش </a:t>
                      </a:r>
                      <a:r>
                        <a:rPr lang="fa-IR" sz="900" dirty="0" smtClean="0">
                          <a:effectLst/>
                        </a:rPr>
                        <a:t>کالاها </a:t>
                      </a:r>
                      <a:r>
                        <a:rPr lang="fa-IR" sz="900" dirty="0">
                          <a:effectLst/>
                        </a:rPr>
                        <a:t>و خدمات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102,128,870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87,496,963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85.7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بخش پنجم- درآمدهای حاصل از جرایم و خسارات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82,245,650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46,718,104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56.8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02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بخش ششم- درآمدهای متفرقه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204,851,629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190,128,280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92.8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898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 واگذاری </a:t>
                      </a:r>
                      <a:r>
                        <a:rPr lang="fa-IR" sz="900" dirty="0" smtClean="0">
                          <a:effectLst/>
                        </a:rPr>
                        <a:t>دارائی های </a:t>
                      </a:r>
                      <a:r>
                        <a:rPr lang="fa-IR" sz="900" dirty="0">
                          <a:effectLst/>
                        </a:rPr>
                        <a:t>سرمایه ای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1,585,232,001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475,649,291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628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منابع حاصل از نفت و فرآورده های نفتی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1,530,732,001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470,759,637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214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 smtClean="0">
                          <a:effectLst/>
                        </a:rPr>
                        <a:t>منابع </a:t>
                      </a:r>
                      <a:r>
                        <a:rPr lang="fa-IR" sz="900" dirty="0">
                          <a:effectLst/>
                        </a:rPr>
                        <a:t>حاصل از فروش و واگذاری اموال منقول و غیر منقول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44,500,000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4,832,851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26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واگذاری طرح تملک </a:t>
                      </a:r>
                      <a:r>
                        <a:rPr lang="fa-IR" sz="900" dirty="0" smtClean="0">
                          <a:effectLst/>
                        </a:rPr>
                        <a:t>دارائی های </a:t>
                      </a:r>
                      <a:r>
                        <a:rPr lang="fa-IR" sz="900" dirty="0">
                          <a:effectLst/>
                        </a:rPr>
                        <a:t>سرمایه ای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10,000,000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56,803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16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 واگذاری دارائی های مالی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510,750,002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1,698,553,834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332.6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10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بند اول- منابع حاصل از فروش اسناد خزانه اسلامی و اوراق مشارکت وصکوک اجاره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430,000,002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829,995,518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193.0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531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بنددوم- منابع حاصل از استفاده از تسهیلات خارجی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 500,000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26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بند چهارم- منابع حاصل از دریافت اصل وامها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21,328,877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22,114,522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103.7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33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بند پنجم- منابع حاصل از واگذاری شرکتهای دولتی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46,750,001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53,484,975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114.4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4287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بند ششم- منایع حاصل از برگشتی پرداختهای سالهای قبل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8,171,120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6,013,833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73.6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1848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بند هفتم- منابع حاصل از استفاده از صندوق توسعه ملی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653,591,716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697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بند هشتم- منابع حاصل از سایر واگذاری ها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4,000,000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648,116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0246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بند نهم - </a:t>
                      </a:r>
                      <a:r>
                        <a:rPr lang="fa-IR" sz="900" dirty="0" smtClean="0">
                          <a:effectLst/>
                        </a:rPr>
                        <a:t>انتشار </a:t>
                      </a:r>
                      <a:r>
                        <a:rPr lang="fa-IR" sz="900" dirty="0">
                          <a:effectLst/>
                        </a:rPr>
                        <a:t>اوراق صکوک اجاره به منظور تسویه بدهی اشخاص حقیقی و حقوقی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132,705,092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604" marR="54604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0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عملکرد کلی بودجه 98 براساس اطلاعات عملکرد خزانه</a:t>
            </a:r>
            <a:r>
              <a:rPr lang="en-US" sz="3200" b="1" dirty="0">
                <a:cs typeface="B Mitra" panose="00000400000000000000" pitchFamily="2" charset="-78"/>
              </a:rPr>
              <a:t/>
            </a:r>
            <a:br>
              <a:rPr lang="en-US" sz="3200" b="1" dirty="0">
                <a:cs typeface="B Mitra" panose="00000400000000000000" pitchFamily="2" charset="-78"/>
              </a:rPr>
            </a:br>
            <a:endParaRPr lang="fa-IR" sz="3200" b="1" dirty="0">
              <a:cs typeface="B Mitra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18961"/>
              </p:ext>
            </p:extLst>
          </p:nvPr>
        </p:nvGraphicFramePr>
        <p:xfrm>
          <a:off x="990600" y="1143000"/>
          <a:ext cx="6570345" cy="205435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36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</a:t>
                      </a:r>
                      <a:r>
                        <a:rPr lang="fa-IR" sz="900">
                          <a:effectLst/>
                        </a:rPr>
                        <a:t>مبالغ به میلیون ریال</a:t>
                      </a:r>
                      <a:r>
                        <a:rPr lang="en-US" sz="9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عنوان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</a:rPr>
                        <a:t>پیش بینی طبق قانون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</a:rPr>
                        <a:t>پرداختی طبق لیست خزانه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</a:rPr>
                        <a:t>درصد تحقق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اعتبارات هزینه ای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3,523,759,103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3,367,874,928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اعتبارات تملک داراییهای سرمایه ای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668,572,656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530,969,888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اعتبارات تملک داراییهای مالی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293,479,395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305,109,895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ماده 10 و 12  و پرداخت بابت اصل و سود اسناد خزانه سررسید شده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142,077,330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جمع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4,485,811,154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4,346,032,041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867400"/>
            <a:ext cx="2039815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 smtClean="0">
                <a:cs typeface="B Mitra" panose="00000400000000000000" pitchFamily="2" charset="-78"/>
              </a:rPr>
              <a:t>آمار و ارقام مربوط به ساختار احکام بودجه 1398</a:t>
            </a:r>
            <a:r>
              <a:rPr lang="en-US" sz="3200" b="1" dirty="0">
                <a:cs typeface="B Mitra" panose="00000400000000000000" pitchFamily="2" charset="-78"/>
              </a:rPr>
              <a:t/>
            </a:r>
            <a:br>
              <a:rPr lang="en-US" sz="3200" b="1" dirty="0">
                <a:cs typeface="B Mitra" panose="00000400000000000000" pitchFamily="2" charset="-78"/>
              </a:rPr>
            </a:br>
            <a:endParaRPr lang="fa-IR" sz="32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620000" cy="4800600"/>
          </a:xfrm>
        </p:spPr>
        <p:txBody>
          <a:bodyPr>
            <a:normAutofit/>
          </a:bodyPr>
          <a:lstStyle/>
          <a:p>
            <a:pPr marL="0" indent="0" algn="justLow" rtl="1">
              <a:buNone/>
            </a:pPr>
            <a:r>
              <a:rPr lang="fa-IR" dirty="0">
                <a:cs typeface="B Mitra" panose="00000400000000000000" pitchFamily="2" charset="-78"/>
              </a:rPr>
              <a:t>فرآیند تهیه ، تنظیم ، بررسی و تصویب گزارش تفریغ بودجه سالانه شامل 7 اقدام است که از         ماه های پایانی سال اجرای بودجه شروع شده و تا پایان دی ماه سال پس از اجرای بودجه ادامه            می یابد  این اقدامات شامل موارد زیر است : </a:t>
            </a:r>
          </a:p>
          <a:p>
            <a:pPr marL="514350" lvl="0" indent="-514350" algn="justLow" rtl="1">
              <a:buFont typeface="+mj-lt"/>
              <a:buAutoNum type="arabicPeriod"/>
            </a:pPr>
            <a:r>
              <a:rPr lang="fa-IR" dirty="0">
                <a:cs typeface="B Mitra" panose="00000400000000000000" pitchFamily="2" charset="-78"/>
              </a:rPr>
              <a:t>تدوین برنامه عملیاتی </a:t>
            </a:r>
            <a:endParaRPr lang="en-US" dirty="0">
              <a:cs typeface="B Mitra" panose="00000400000000000000" pitchFamily="2" charset="-78"/>
            </a:endParaRPr>
          </a:p>
          <a:p>
            <a:pPr marL="514350" lvl="0" indent="-514350" algn="justLow" rtl="1">
              <a:buFont typeface="+mj-lt"/>
              <a:buAutoNum type="arabicPeriod"/>
            </a:pPr>
            <a:r>
              <a:rPr lang="fa-IR" dirty="0">
                <a:cs typeface="B Mitra" panose="00000400000000000000" pitchFamily="2" charset="-78"/>
              </a:rPr>
              <a:t>تهیه دستورالعمل ها و چارچوب های گزارش تفریغ بودجه </a:t>
            </a:r>
            <a:endParaRPr lang="en-US" dirty="0">
              <a:cs typeface="B Mitra" panose="00000400000000000000" pitchFamily="2" charset="-78"/>
            </a:endParaRPr>
          </a:p>
          <a:p>
            <a:pPr marL="514350" lvl="0" indent="-514350" algn="justLow" rtl="1">
              <a:buFont typeface="+mj-lt"/>
              <a:buAutoNum type="arabicPeriod"/>
            </a:pPr>
            <a:r>
              <a:rPr lang="fa-IR" dirty="0">
                <a:cs typeface="B Mitra" panose="00000400000000000000" pitchFamily="2" charset="-78"/>
              </a:rPr>
              <a:t>جمع آوری و ثبت اطلاعات 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fa-IR" dirty="0">
                <a:cs typeface="B Mitra" panose="00000400000000000000" pitchFamily="2" charset="-78"/>
              </a:rPr>
              <a:t>کنترل  اطلاعات و بازبینی یافته ها </a:t>
            </a:r>
            <a:endParaRPr lang="en-US" dirty="0">
              <a:cs typeface="B Mitra" panose="00000400000000000000" pitchFamily="2" charset="-78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fa-IR" dirty="0">
                <a:cs typeface="B Mitra" panose="00000400000000000000" pitchFamily="2" charset="-78"/>
              </a:rPr>
              <a:t>تهیه گزارش اوّلیه  تفریغ بودجه </a:t>
            </a:r>
            <a:endParaRPr lang="en-US" dirty="0">
              <a:cs typeface="B Mitra" panose="00000400000000000000" pitchFamily="2" charset="-78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fa-IR" dirty="0">
                <a:cs typeface="B Mitra" panose="00000400000000000000" pitchFamily="2" charset="-78"/>
              </a:rPr>
              <a:t>بررسی گزارش تفریغ در کارگروه فنی و حقوقی   (اعضای کارگروه شامل مستشاران ، معاونین فنی ، حسابرسان کل و </a:t>
            </a:r>
            <a:r>
              <a:rPr lang="fa-IR" dirty="0" smtClean="0">
                <a:cs typeface="B Mitra" panose="00000400000000000000" pitchFamily="2" charset="-78"/>
              </a:rPr>
              <a:t>مدیران </a:t>
            </a:r>
            <a:r>
              <a:rPr lang="fa-IR" dirty="0">
                <a:cs typeface="B Mitra" panose="00000400000000000000" pitchFamily="2" charset="-78"/>
              </a:rPr>
              <a:t>کل و معاونان دادستان) </a:t>
            </a:r>
            <a:endParaRPr lang="en-US" dirty="0">
              <a:cs typeface="B Mitra" panose="00000400000000000000" pitchFamily="2" charset="-78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fa-IR" dirty="0">
                <a:cs typeface="B Mitra" panose="00000400000000000000" pitchFamily="2" charset="-78"/>
              </a:rPr>
              <a:t>تصویب گزارش در هیأت عمومی دیوان </a:t>
            </a:r>
            <a:endParaRPr lang="en-US" dirty="0">
              <a:cs typeface="B Mitra" panose="00000400000000000000" pitchFamily="2" charset="-78"/>
            </a:endParaRPr>
          </a:p>
          <a:p>
            <a:pPr marL="514350" lvl="0" indent="-514350" algn="justLow" rtl="1">
              <a:buFont typeface="+mj-lt"/>
              <a:buAutoNum type="arabicPeriod"/>
            </a:pPr>
            <a:endParaRPr lang="en-US" dirty="0">
              <a:cs typeface="B Mitra" panose="00000400000000000000" pitchFamily="2" charset="-78"/>
            </a:endParaRPr>
          </a:p>
          <a:p>
            <a:pPr marL="514350" indent="-514350" algn="justLow">
              <a:buFont typeface="+mj-lt"/>
              <a:buAutoNum type="arabicPeriod"/>
            </a:pPr>
            <a:endParaRPr lang="en-US" dirty="0">
              <a:cs typeface="B Mitra" panose="00000400000000000000" pitchFamily="2" charset="-78"/>
            </a:endParaRPr>
          </a:p>
          <a:p>
            <a:pPr marL="514350" indent="-514350" algn="justLow" rtl="1">
              <a:buFont typeface="+mj-lt"/>
              <a:buAutoNum type="arabicPeriod"/>
            </a:pPr>
            <a:endParaRPr lang="fa-IR" dirty="0">
              <a:cs typeface="B Mitra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977465"/>
            <a:ext cx="2209800" cy="7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3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Low">
              <a:buNone/>
            </a:pPr>
            <a:r>
              <a:rPr lang="fa-IR" dirty="0">
                <a:cs typeface="B Mitra" panose="00000400000000000000" pitchFamily="2" charset="-78"/>
              </a:rPr>
              <a:t>قانون بودجه سال 1398 کل کشور مشتمل بر ماده واحده و 274 جزء بند و تبصره است  که نسبت به قانون بودجه سال 1397 از حیث احکام 30% افزایش داشته و به همین نسبت زمان بیشتری به بررسی و تصویب احکام مذکور اختصاص یافته است  . 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justLow">
              <a:buNone/>
            </a:pPr>
            <a:r>
              <a:rPr lang="fa-IR" dirty="0">
                <a:cs typeface="B Mitra" panose="00000400000000000000" pitchFamily="2" charset="-78"/>
              </a:rPr>
              <a:t>بنابراین علاوه بر اینکه از ابتدای سال   1398   کلیه هیأت ها  و گروه های حسابرسی در ستاد و ادارات کل دیوان محاسبات استانها به جمع آوری  اطلاعات و تهیه گزارش های حسابرسی مربوط پرداخته اند  . </a:t>
            </a:r>
          </a:p>
          <a:p>
            <a:pPr marL="0" lvl="0" indent="0" algn="justLow">
              <a:buNone/>
            </a:pPr>
            <a:r>
              <a:rPr lang="fa-IR" dirty="0" smtClean="0">
                <a:cs typeface="B Mitra" panose="00000400000000000000" pitchFamily="2" charset="-78"/>
              </a:rPr>
              <a:t>بالغ به  </a:t>
            </a:r>
            <a:r>
              <a:rPr lang="fa-IR" dirty="0">
                <a:cs typeface="B Mitra" panose="00000400000000000000" pitchFamily="2" charset="-78"/>
              </a:rPr>
              <a:t>1000 نفر ساعت صرف بررسی  گزارش اوّلیه  در کارگروه  فنی و حقوقی  به  تعداد   41  جلسه  شده </a:t>
            </a:r>
            <a:endParaRPr lang="en-US" dirty="0">
              <a:cs typeface="B Mitra" panose="00000400000000000000" pitchFamily="2" charset="-78"/>
            </a:endParaRPr>
          </a:p>
          <a:p>
            <a:pPr marL="0" lvl="0" indent="0" algn="justLow">
              <a:buNone/>
            </a:pPr>
            <a:r>
              <a:rPr lang="fa-IR" dirty="0">
                <a:cs typeface="B Mitra" panose="00000400000000000000" pitchFamily="2" charset="-78"/>
              </a:rPr>
              <a:t>همچنین   10   جلسه  هیأت عمومی دیوان محاسبات برای  بررسی و تصویب ماده واحده  قانون بودجه  سال 1398 شده است . 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justLow">
              <a:buNone/>
            </a:pPr>
            <a:endParaRPr lang="en-US" dirty="0">
              <a:cs typeface="B Mitra" panose="00000400000000000000" pitchFamily="2" charset="-78"/>
            </a:endParaRPr>
          </a:p>
          <a:p>
            <a:pPr marL="0" indent="0" algn="justLow">
              <a:buNone/>
            </a:pPr>
            <a:endParaRPr lang="fa-IR" dirty="0"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5715000"/>
            <a:ext cx="2209800" cy="7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آمار و ارقام مربوط  به ساختار احکام بودجه 1398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924800" cy="5410200"/>
          </a:xfrm>
        </p:spPr>
        <p:txBody>
          <a:bodyPr>
            <a:normAutofit/>
          </a:bodyPr>
          <a:lstStyle/>
          <a:p>
            <a:pPr marL="0" lvl="0" indent="0" algn="justLow">
              <a:buNone/>
            </a:pPr>
            <a:r>
              <a:rPr lang="fa-IR" dirty="0">
                <a:cs typeface="B Mitra" panose="00000400000000000000" pitchFamily="2" charset="-78"/>
              </a:rPr>
              <a:t>تعداد 257 حکم دارای  ماهیت  بودجه ای و تعداد 17حکم غیر بودجه ای است . </a:t>
            </a:r>
          </a:p>
          <a:p>
            <a:pPr lvl="0" algn="r" rtl="1"/>
            <a:endParaRPr lang="fa-IR" dirty="0"/>
          </a:p>
          <a:p>
            <a:pPr lvl="0" algn="r" rtl="1"/>
            <a:endParaRPr lang="fa-IR" dirty="0" smtClean="0"/>
          </a:p>
          <a:p>
            <a:pPr lvl="0" algn="r" rtl="1"/>
            <a:endParaRPr lang="fa-IR" dirty="0"/>
          </a:p>
          <a:p>
            <a:pPr lvl="0" algn="r" rtl="1"/>
            <a:endParaRPr lang="fa-IR" dirty="0" smtClean="0"/>
          </a:p>
          <a:p>
            <a:pPr lvl="0" algn="r" rtl="1"/>
            <a:endParaRPr lang="fa-IR" dirty="0" smtClean="0"/>
          </a:p>
          <a:p>
            <a:pPr lvl="0" algn="r" rtl="1"/>
            <a:endParaRPr lang="en-US" dirty="0"/>
          </a:p>
          <a:p>
            <a:pPr algn="r" rtl="1"/>
            <a:endParaRPr lang="fa-IR" b="1" dirty="0" smtClean="0"/>
          </a:p>
          <a:p>
            <a:pPr algn="r" rtl="1"/>
            <a:endParaRPr lang="fa-IR" b="1" dirty="0" smtClean="0"/>
          </a:p>
          <a:p>
            <a:pPr marL="114300" indent="0" algn="r" rtl="1">
              <a:buNone/>
            </a:pPr>
            <a:endParaRPr lang="fa-IR" b="1" dirty="0"/>
          </a:p>
          <a:p>
            <a:pPr marL="0" indent="0" algn="justLow">
              <a:buNone/>
            </a:pPr>
            <a:r>
              <a:rPr lang="fa-IR" b="1" dirty="0" smtClean="0"/>
              <a:t>*</a:t>
            </a:r>
            <a:r>
              <a:rPr lang="fa-IR" b="1" dirty="0" smtClean="0">
                <a:cs typeface="B Mitra" panose="00000400000000000000" pitchFamily="2" charset="-78"/>
              </a:rPr>
              <a:t>نکته </a:t>
            </a:r>
            <a:r>
              <a:rPr lang="fa-IR" dirty="0" smtClean="0">
                <a:cs typeface="B Mitra" panose="00000400000000000000" pitchFamily="2" charset="-78"/>
              </a:rPr>
              <a:t> </a:t>
            </a:r>
            <a:r>
              <a:rPr lang="fa-IR" dirty="0">
                <a:cs typeface="B Mitra" panose="00000400000000000000" pitchFamily="2" charset="-78"/>
              </a:rPr>
              <a:t>بهتر است حتی الامکان  احکام غیر بودجه ای  در قوانین  عادی و دائمی  پیش بینی شود. </a:t>
            </a:r>
            <a:endParaRPr lang="en-US" dirty="0">
              <a:cs typeface="B Mitra" panose="00000400000000000000" pitchFamily="2" charset="-78"/>
            </a:endParaRPr>
          </a:p>
          <a:p>
            <a:pPr algn="r"/>
            <a:endParaRPr lang="fa-IR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588618982"/>
              </p:ext>
            </p:extLst>
          </p:nvPr>
        </p:nvGraphicFramePr>
        <p:xfrm>
          <a:off x="228600" y="1981200"/>
          <a:ext cx="7391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5983816"/>
            <a:ext cx="2209800" cy="79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fa-IR" dirty="0">
                <a:cs typeface="B Mitra" panose="00000400000000000000" pitchFamily="2" charset="-78"/>
              </a:rPr>
              <a:t>از تعداد 162 </a:t>
            </a:r>
            <a:r>
              <a:rPr lang="fa-IR" dirty="0" smtClean="0">
                <a:cs typeface="B Mitra" panose="00000400000000000000" pitchFamily="2" charset="-78"/>
              </a:rPr>
              <a:t>حکم </a:t>
            </a:r>
            <a:r>
              <a:rPr lang="fa-IR" dirty="0">
                <a:cs typeface="B Mitra" panose="00000400000000000000" pitchFamily="2" charset="-78"/>
              </a:rPr>
              <a:t>تکلیفی </a:t>
            </a:r>
            <a:r>
              <a:rPr lang="fa-IR" dirty="0" smtClean="0">
                <a:cs typeface="B Mitra" panose="00000400000000000000" pitchFamily="2" charset="-78"/>
              </a:rPr>
              <a:t>تعداد </a:t>
            </a:r>
            <a:r>
              <a:rPr lang="fa-IR" dirty="0">
                <a:cs typeface="B Mitra" panose="00000400000000000000" pitchFamily="2" charset="-78"/>
              </a:rPr>
              <a:t>46 حکم بطور </a:t>
            </a:r>
            <a:r>
              <a:rPr lang="fa-IR" dirty="0" smtClean="0">
                <a:cs typeface="B Mitra" panose="00000400000000000000" pitchFamily="2" charset="-78"/>
              </a:rPr>
              <a:t>کامل </a:t>
            </a:r>
            <a:r>
              <a:rPr lang="fa-IR" dirty="0">
                <a:cs typeface="B Mitra" panose="00000400000000000000" pitchFamily="2" charset="-78"/>
              </a:rPr>
              <a:t>اجرا شده، تعداد 89 حکم بصورت ناقص اجراشده و  تعداد 27 حکم فاقد عملکرد است. </a:t>
            </a:r>
            <a:endParaRPr lang="en-US" dirty="0">
              <a:cs typeface="B Mitra" panose="00000400000000000000" pitchFamily="2" charset="-78"/>
            </a:endParaRPr>
          </a:p>
          <a:p>
            <a:pPr algn="r"/>
            <a:endParaRPr lang="fa-I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40158158"/>
              </p:ext>
            </p:extLst>
          </p:nvPr>
        </p:nvGraphicFramePr>
        <p:xfrm>
          <a:off x="228600" y="2590800"/>
          <a:ext cx="7924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آمار و ارقام مربوط  به ساختار احکام بودجه 1398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1" y="5907616"/>
            <a:ext cx="2209800" cy="79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fa-IR" dirty="0">
                <a:cs typeface="B Mitra" panose="00000400000000000000" pitchFamily="2" charset="-78"/>
              </a:rPr>
              <a:t>از </a:t>
            </a:r>
            <a:r>
              <a:rPr lang="fa-IR" dirty="0" smtClean="0">
                <a:cs typeface="B Mitra" panose="00000400000000000000" pitchFamily="2" charset="-78"/>
              </a:rPr>
              <a:t>تعداد 76 حکم اجازه تعداد 26 حکم بطور کامل </a:t>
            </a:r>
            <a:r>
              <a:rPr lang="fa-IR" dirty="0">
                <a:cs typeface="B Mitra" panose="00000400000000000000" pitchFamily="2" charset="-78"/>
              </a:rPr>
              <a:t>اجرا شده، </a:t>
            </a:r>
            <a:r>
              <a:rPr lang="fa-IR" dirty="0" smtClean="0">
                <a:cs typeface="B Mitra" panose="00000400000000000000" pitchFamily="2" charset="-78"/>
              </a:rPr>
              <a:t>تعداد 16 حکم </a:t>
            </a:r>
            <a:r>
              <a:rPr lang="fa-IR" dirty="0">
                <a:cs typeface="B Mitra" panose="00000400000000000000" pitchFamily="2" charset="-78"/>
              </a:rPr>
              <a:t>بصورت ناقص اجراشده و  </a:t>
            </a:r>
            <a:r>
              <a:rPr lang="fa-IR" dirty="0" smtClean="0">
                <a:cs typeface="B Mitra" panose="00000400000000000000" pitchFamily="2" charset="-78"/>
              </a:rPr>
              <a:t>تعداد 34 حکم </a:t>
            </a:r>
            <a:r>
              <a:rPr lang="fa-IR" dirty="0">
                <a:cs typeface="B Mitra" panose="00000400000000000000" pitchFamily="2" charset="-78"/>
              </a:rPr>
              <a:t>فاقد عملکرد است. </a:t>
            </a:r>
            <a:endParaRPr lang="en-US" dirty="0">
              <a:cs typeface="B Mitra" panose="00000400000000000000" pitchFamily="2" charset="-78"/>
            </a:endParaRPr>
          </a:p>
          <a:p>
            <a:pPr algn="r"/>
            <a:endParaRPr lang="fa-I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63056305"/>
              </p:ext>
            </p:extLst>
          </p:nvPr>
        </p:nvGraphicFramePr>
        <p:xfrm>
          <a:off x="228600" y="2514600"/>
          <a:ext cx="7772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آمار و ارقام مربوط  به ساختار احکام بودجه 1398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991225"/>
            <a:ext cx="21336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fa-IR" dirty="0" smtClean="0">
                <a:cs typeface="B Mitra" panose="00000400000000000000" pitchFamily="2" charset="-78"/>
              </a:rPr>
              <a:t>تعداد 159 حکم بر </a:t>
            </a:r>
            <a:r>
              <a:rPr lang="fa-IR" dirty="0">
                <a:cs typeface="B Mitra" panose="00000400000000000000" pitchFamily="2" charset="-78"/>
              </a:rPr>
              <a:t>اساس </a:t>
            </a:r>
            <a:r>
              <a:rPr lang="fa-IR" dirty="0" smtClean="0">
                <a:cs typeface="B Mitra" panose="00000400000000000000" pitchFamily="2" charset="-78"/>
              </a:rPr>
              <a:t>لایحه دولت </a:t>
            </a:r>
            <a:r>
              <a:rPr lang="fa-IR" dirty="0">
                <a:cs typeface="B Mitra" panose="00000400000000000000" pitchFamily="2" charset="-78"/>
              </a:rPr>
              <a:t>و </a:t>
            </a:r>
            <a:r>
              <a:rPr lang="fa-IR" dirty="0" smtClean="0">
                <a:cs typeface="B Mitra" panose="00000400000000000000" pitchFamily="2" charset="-78"/>
              </a:rPr>
              <a:t>تعداد </a:t>
            </a:r>
            <a:r>
              <a:rPr lang="fa-IR" dirty="0">
                <a:cs typeface="B Mitra" panose="00000400000000000000" pitchFamily="2" charset="-78"/>
              </a:rPr>
              <a:t>115 </a:t>
            </a:r>
            <a:r>
              <a:rPr lang="fa-IR" dirty="0" smtClean="0">
                <a:cs typeface="B Mitra" panose="00000400000000000000" pitchFamily="2" charset="-78"/>
              </a:rPr>
              <a:t> حکم  </a:t>
            </a:r>
            <a:r>
              <a:rPr lang="fa-IR" dirty="0">
                <a:cs typeface="B Mitra" panose="00000400000000000000" pitchFamily="2" charset="-78"/>
              </a:rPr>
              <a:t>بر اساس </a:t>
            </a:r>
            <a:r>
              <a:rPr lang="fa-IR" dirty="0" smtClean="0">
                <a:cs typeface="B Mitra" panose="00000400000000000000" pitchFamily="2" charset="-78"/>
              </a:rPr>
              <a:t>پیشنهاد نمایندگان </a:t>
            </a:r>
            <a:r>
              <a:rPr lang="fa-IR" dirty="0">
                <a:cs typeface="B Mitra" panose="00000400000000000000" pitchFamily="2" charset="-78"/>
              </a:rPr>
              <a:t>مجلس به قانون تبدیل شده است . </a:t>
            </a:r>
            <a:endParaRPr lang="en-US" dirty="0">
              <a:cs typeface="B Mitra" panose="00000400000000000000" pitchFamily="2" charset="-78"/>
            </a:endParaRPr>
          </a:p>
          <a:p>
            <a:pPr algn="r"/>
            <a:endParaRPr lang="fa-I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62314366"/>
              </p:ext>
            </p:extLst>
          </p:nvPr>
        </p:nvGraphicFramePr>
        <p:xfrm>
          <a:off x="304800" y="2590800"/>
          <a:ext cx="7772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آمار و ارقام مربوط  به ساختار احکام بودجه 1398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943600"/>
            <a:ext cx="2209800" cy="85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fa-IR" dirty="0">
                <a:cs typeface="B Mitra" panose="00000400000000000000" pitchFamily="2" charset="-78"/>
              </a:rPr>
              <a:t>از </a:t>
            </a:r>
            <a:r>
              <a:rPr lang="fa-IR" dirty="0" smtClean="0">
                <a:cs typeface="B Mitra" panose="00000400000000000000" pitchFamily="2" charset="-78"/>
              </a:rPr>
              <a:t>تعداد 159 حکم </a:t>
            </a:r>
            <a:r>
              <a:rPr lang="fa-IR" dirty="0">
                <a:cs typeface="B Mitra" panose="00000400000000000000" pitchFamily="2" charset="-78"/>
              </a:rPr>
              <a:t>که بر اساس لایحه  دولت در قانون درج شده </a:t>
            </a:r>
            <a:r>
              <a:rPr lang="fa-IR" dirty="0" smtClean="0">
                <a:cs typeface="B Mitra" panose="00000400000000000000" pitchFamily="2" charset="-78"/>
              </a:rPr>
              <a:t>تعداد 64 حکم  </a:t>
            </a:r>
            <a:r>
              <a:rPr lang="fa-IR" dirty="0">
                <a:cs typeface="B Mitra" panose="00000400000000000000" pitchFamily="2" charset="-78"/>
              </a:rPr>
              <a:t>بطور کامل اجرا شده ، </a:t>
            </a:r>
            <a:r>
              <a:rPr lang="fa-IR" dirty="0" smtClean="0">
                <a:cs typeface="B Mitra" panose="00000400000000000000" pitchFamily="2" charset="-78"/>
              </a:rPr>
              <a:t>تعداد 56 حکم  </a:t>
            </a:r>
            <a:r>
              <a:rPr lang="fa-IR" dirty="0">
                <a:cs typeface="B Mitra" panose="00000400000000000000" pitchFamily="2" charset="-78"/>
              </a:rPr>
              <a:t>بصورت ناقص و </a:t>
            </a:r>
            <a:r>
              <a:rPr lang="fa-IR" dirty="0" smtClean="0">
                <a:cs typeface="B Mitra" panose="00000400000000000000" pitchFamily="2" charset="-78"/>
              </a:rPr>
              <a:t>تعداد 39 حکم </a:t>
            </a:r>
            <a:r>
              <a:rPr lang="fa-IR" dirty="0">
                <a:cs typeface="B Mitra" panose="00000400000000000000" pitchFamily="2" charset="-78"/>
              </a:rPr>
              <a:t>فاقد  عملکرد است. </a:t>
            </a:r>
            <a:endParaRPr lang="en-US" dirty="0">
              <a:cs typeface="B Mitra" panose="00000400000000000000" pitchFamily="2" charset="-78"/>
            </a:endParaRPr>
          </a:p>
          <a:p>
            <a:pPr algn="r"/>
            <a:endParaRPr lang="fa-I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77102649"/>
              </p:ext>
            </p:extLst>
          </p:nvPr>
        </p:nvGraphicFramePr>
        <p:xfrm>
          <a:off x="381000" y="2590800"/>
          <a:ext cx="7772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آمار و ارقام مربوط  به ساختار احکام بودجه 1398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5867400"/>
            <a:ext cx="2209800" cy="79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fa-IR" dirty="0">
                <a:cs typeface="B Mitra" panose="00000400000000000000" pitchFamily="2" charset="-78"/>
              </a:rPr>
              <a:t>از تعداد 115حکم که بر اساس </a:t>
            </a:r>
            <a:r>
              <a:rPr lang="fa-IR" dirty="0" smtClean="0">
                <a:cs typeface="B Mitra" panose="00000400000000000000" pitchFamily="2" charset="-78"/>
              </a:rPr>
              <a:t>پیشنهاد </a:t>
            </a:r>
            <a:r>
              <a:rPr lang="fa-IR" dirty="0">
                <a:cs typeface="B Mitra" panose="00000400000000000000" pitchFamily="2" charset="-78"/>
              </a:rPr>
              <a:t>نمایندگان در قانون درج شده تعداد 30 حکم بطور کامل اجرا شده ، تعداد 58 حکم  بصورت ناقص و تعداد 27 حکم فاقد عملکرد است. </a:t>
            </a:r>
            <a:endParaRPr lang="en-US" dirty="0">
              <a:cs typeface="B Mitra" panose="00000400000000000000" pitchFamily="2" charset="-78"/>
            </a:endParaRPr>
          </a:p>
          <a:p>
            <a:pPr algn="r"/>
            <a:endParaRPr lang="fa-I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26397947"/>
              </p:ext>
            </p:extLst>
          </p:nvPr>
        </p:nvGraphicFramePr>
        <p:xfrm>
          <a:off x="304800" y="2438400"/>
          <a:ext cx="7772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3200" b="1" dirty="0">
                <a:cs typeface="B Mitra" panose="00000400000000000000" pitchFamily="2" charset="-78"/>
              </a:rPr>
              <a:t>آمار و ارقام مربوط  به ساختار احکام بودجه 1398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956300"/>
            <a:ext cx="2286001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0F3BF7C893A1F4BB69EFA7D714B98A5|1113568413" UniqueId="80a30e65-ac8b-477b-b7ef-d502e4afe88c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 recur="true" offset="1" unit="days">
                <formula id="Microsoft.Office.RecordsManagement.PolicyFeatures.Expiration.Formula.BuiltIn">
                  <number>1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DeletePreviousVersions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F3BF7C893A1F4BB69EFA7D714B98A5" ma:contentTypeVersion="14" ma:contentTypeDescription="Create a new document." ma:contentTypeScope="" ma:versionID="7b82d31a79c633aeb2849fc461820b65">
  <xsd:schema xmlns:xsd="http://www.w3.org/2001/XMLSchema" xmlns:xs="http://www.w3.org/2001/XMLSchema" xmlns:p="http://schemas.microsoft.com/office/2006/metadata/properties" xmlns:ns1="http://schemas.microsoft.com/sharepoint/v3" xmlns:ns2="65619dc2-f76b-43f2-bbea-ab1219d06aa1" targetNamespace="http://schemas.microsoft.com/office/2006/metadata/properties" ma:root="true" ma:fieldsID="504f4aa96422d00a9769a2bca4401dd5" ns1:_="" ns2:_="">
    <xsd:import namespace="http://schemas.microsoft.com/sharepoint/v3"/>
    <xsd:import namespace="65619dc2-f76b-43f2-bbea-ab1219d06aa1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9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0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19dc2-f76b-43f2-bbea-ab1219d06aa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E60494-17C4-4274-A846-23A8ACAE18C9}">
  <ds:schemaRefs>
    <ds:schemaRef ds:uri="http://purl.org/dc/elements/1.1/"/>
    <ds:schemaRef ds:uri="http://schemas.microsoft.com/office/2006/metadata/properties"/>
    <ds:schemaRef ds:uri="http://www.w3.org/XML/1998/namespace"/>
    <ds:schemaRef ds:uri="65619dc2-f76b-43f2-bbea-ab1219d06aa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9B9D7E7-04E0-4339-AEEE-7F1F2BD45CB1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12244487-93EB-4090-B12A-6BD2417FAC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5619dc2-f76b-43f2-bbea-ab1219d06a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31C8E93-BA5E-4A03-A122-BF3EF1A5E4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155</TotalTime>
  <Words>875</Words>
  <Application>Microsoft Office PowerPoint</Application>
  <PresentationFormat>On-screen Show (4:3)</PresentationFormat>
  <Paragraphs>177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 Mitra</vt:lpstr>
      <vt:lpstr>Calibri</vt:lpstr>
      <vt:lpstr>Cambria</vt:lpstr>
      <vt:lpstr>Adjacency</vt:lpstr>
      <vt:lpstr>PowerPoint Presentation</vt:lpstr>
      <vt:lpstr>آمار و ارقام مربوط به ساختار احکام بودجه 1398 </vt:lpstr>
      <vt:lpstr>PowerPoint Presentation</vt:lpstr>
      <vt:lpstr>آمار و ارقام مربوط  به ساختار احکام بودجه 1398 </vt:lpstr>
      <vt:lpstr>آمار و ارقام مربوط  به ساختار احکام بودجه 1398 </vt:lpstr>
      <vt:lpstr>آمار و ارقام مربوط  به ساختار احکام بودجه 1398 </vt:lpstr>
      <vt:lpstr>آمار و ارقام مربوط  به ساختار احکام بودجه 1398 </vt:lpstr>
      <vt:lpstr>آمار و ارقام مربوط  به ساختار احکام بودجه 1398 </vt:lpstr>
      <vt:lpstr>آمار و ارقام مربوط  به ساختار احکام بودجه 1398 </vt:lpstr>
      <vt:lpstr>آمار و ارقام مربوط  به ساختار احکام بودجه 1398 </vt:lpstr>
      <vt:lpstr>آمار و ارقام مربوط  به ساختار احکام بودجه 1398 </vt:lpstr>
      <vt:lpstr>عملکرد کلی بودجه 98 براساس اطلاعات عملکرد خزانه </vt:lpstr>
      <vt:lpstr>عملکرد کلی بودجه 98 براساس اطلاعات عملکرد خزانه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Vahid Hatefi</dc:creator>
  <cp:lastModifiedBy>akram asadolahi</cp:lastModifiedBy>
  <cp:revision>26</cp:revision>
  <cp:lastPrinted>2020-12-17T11:07:36Z</cp:lastPrinted>
  <dcterms:created xsi:type="dcterms:W3CDTF">2006-08-16T00:00:00Z</dcterms:created>
  <dcterms:modified xsi:type="dcterms:W3CDTF">2020-12-21T08:22:32Z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0x01010040F3BF7C893A1F4BB69EFA7D714B98A5</vt:lpwstr>
  </property>
</Properties>
</file>